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F7F6EB-A9CB-3E4A-9B62-D5206153E13F}" v="11" dt="2022-05-09T00:34:44.9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73"/>
    <p:restoredTop sz="78163"/>
  </p:normalViewPr>
  <p:slideViewPr>
    <p:cSldViewPr snapToGrid="0" snapToObjects="1">
      <p:cViewPr varScale="1">
        <p:scale>
          <a:sx n="98" d="100"/>
          <a:sy n="98" d="100"/>
        </p:scale>
        <p:origin x="1840" y="200"/>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hmed, Shadman F" userId="0bbb3918-27df-4ffc-89f6-7492e03651fb" providerId="ADAL" clId="{E5F7F6EB-A9CB-3E4A-9B62-D5206153E13F}"/>
    <pc:docChg chg="undo custSel modSld">
      <pc:chgData name="Ahmed, Shadman F" userId="0bbb3918-27df-4ffc-89f6-7492e03651fb" providerId="ADAL" clId="{E5F7F6EB-A9CB-3E4A-9B62-D5206153E13F}" dt="2022-05-09T01:05:59.574" v="5336" actId="20577"/>
      <pc:docMkLst>
        <pc:docMk/>
      </pc:docMkLst>
      <pc:sldChg chg="modSp mod modNotesTx">
        <pc:chgData name="Ahmed, Shadman F" userId="0bbb3918-27df-4ffc-89f6-7492e03651fb" providerId="ADAL" clId="{E5F7F6EB-A9CB-3E4A-9B62-D5206153E13F}" dt="2022-05-09T01:05:59.574" v="5336" actId="20577"/>
        <pc:sldMkLst>
          <pc:docMk/>
          <pc:sldMk cId="4204291516" sldId="256"/>
        </pc:sldMkLst>
        <pc:spChg chg="mod">
          <ac:chgData name="Ahmed, Shadman F" userId="0bbb3918-27df-4ffc-89f6-7492e03651fb" providerId="ADAL" clId="{E5F7F6EB-A9CB-3E4A-9B62-D5206153E13F}" dt="2022-05-09T00:37:05.723" v="1903" actId="14100"/>
          <ac:spMkLst>
            <pc:docMk/>
            <pc:sldMk cId="4204291516" sldId="256"/>
            <ac:spMk id="2" creationId="{2144548D-AB25-C44C-A217-6985C31DB03F}"/>
          </ac:spMkLst>
        </pc:spChg>
        <pc:spChg chg="mod">
          <ac:chgData name="Ahmed, Shadman F" userId="0bbb3918-27df-4ffc-89f6-7492e03651fb" providerId="ADAL" clId="{E5F7F6EB-A9CB-3E4A-9B62-D5206153E13F}" dt="2022-05-09T00:35:05.212" v="1858" actId="207"/>
          <ac:spMkLst>
            <pc:docMk/>
            <pc:sldMk cId="4204291516" sldId="256"/>
            <ac:spMk id="3" creationId="{8BC9F09E-34AA-EC4D-9453-AA7D3F433938}"/>
          </ac:spMkLst>
        </pc:spChg>
      </pc:sldChg>
      <pc:sldChg chg="addSp delSp modSp mod modNotesTx">
        <pc:chgData name="Ahmed, Shadman F" userId="0bbb3918-27df-4ffc-89f6-7492e03651fb" providerId="ADAL" clId="{E5F7F6EB-A9CB-3E4A-9B62-D5206153E13F}" dt="2022-05-09T00:49:16.740" v="2582" actId="20577"/>
        <pc:sldMkLst>
          <pc:docMk/>
          <pc:sldMk cId="1744587714" sldId="257"/>
        </pc:sldMkLst>
        <pc:spChg chg="mod">
          <ac:chgData name="Ahmed, Shadman F" userId="0bbb3918-27df-4ffc-89f6-7492e03651fb" providerId="ADAL" clId="{E5F7F6EB-A9CB-3E4A-9B62-D5206153E13F}" dt="2022-05-09T00:34:44.927" v="1855"/>
          <ac:spMkLst>
            <pc:docMk/>
            <pc:sldMk cId="1744587714" sldId="257"/>
            <ac:spMk id="2" creationId="{3761E679-29CD-5F40-9077-EB9429DD42E4}"/>
          </ac:spMkLst>
        </pc:spChg>
        <pc:spChg chg="mod">
          <ac:chgData name="Ahmed, Shadman F" userId="0bbb3918-27df-4ffc-89f6-7492e03651fb" providerId="ADAL" clId="{E5F7F6EB-A9CB-3E4A-9B62-D5206153E13F}" dt="2022-05-09T00:48:07.219" v="2379" actId="20577"/>
          <ac:spMkLst>
            <pc:docMk/>
            <pc:sldMk cId="1744587714" sldId="257"/>
            <ac:spMk id="3" creationId="{A9D50354-7909-6440-9469-3A6B313E2E24}"/>
          </ac:spMkLst>
        </pc:spChg>
        <pc:spChg chg="add del mod">
          <ac:chgData name="Ahmed, Shadman F" userId="0bbb3918-27df-4ffc-89f6-7492e03651fb" providerId="ADAL" clId="{E5F7F6EB-A9CB-3E4A-9B62-D5206153E13F}" dt="2022-05-08T23:46:48.826" v="296" actId="767"/>
          <ac:spMkLst>
            <pc:docMk/>
            <pc:sldMk cId="1744587714" sldId="257"/>
            <ac:spMk id="4" creationId="{05B8C7DB-2EFE-77D8-1076-AE81EE21719C}"/>
          </ac:spMkLst>
        </pc:spChg>
        <pc:spChg chg="add del mod">
          <ac:chgData name="Ahmed, Shadman F" userId="0bbb3918-27df-4ffc-89f6-7492e03651fb" providerId="ADAL" clId="{E5F7F6EB-A9CB-3E4A-9B62-D5206153E13F}" dt="2022-05-08T23:46:57.136" v="300" actId="767"/>
          <ac:spMkLst>
            <pc:docMk/>
            <pc:sldMk cId="1744587714" sldId="257"/>
            <ac:spMk id="5" creationId="{57FC472A-8736-F6F6-00FB-D99CCE4F432F}"/>
          </ac:spMkLst>
        </pc:spChg>
      </pc:sldChg>
      <pc:sldChg chg="modSp mod modNotesTx">
        <pc:chgData name="Ahmed, Shadman F" userId="0bbb3918-27df-4ffc-89f6-7492e03651fb" providerId="ADAL" clId="{E5F7F6EB-A9CB-3E4A-9B62-D5206153E13F}" dt="2022-05-09T00:52:00.382" v="3011" actId="20577"/>
        <pc:sldMkLst>
          <pc:docMk/>
          <pc:sldMk cId="1349552238" sldId="258"/>
        </pc:sldMkLst>
        <pc:spChg chg="mod">
          <ac:chgData name="Ahmed, Shadman F" userId="0bbb3918-27df-4ffc-89f6-7492e03651fb" providerId="ADAL" clId="{E5F7F6EB-A9CB-3E4A-9B62-D5206153E13F}" dt="2022-05-09T00:34:44.927" v="1855"/>
          <ac:spMkLst>
            <pc:docMk/>
            <pc:sldMk cId="1349552238" sldId="258"/>
            <ac:spMk id="2" creationId="{3761E679-29CD-5F40-9077-EB9429DD42E4}"/>
          </ac:spMkLst>
        </pc:spChg>
        <pc:spChg chg="mod">
          <ac:chgData name="Ahmed, Shadman F" userId="0bbb3918-27df-4ffc-89f6-7492e03651fb" providerId="ADAL" clId="{E5F7F6EB-A9CB-3E4A-9B62-D5206153E13F}" dt="2022-05-09T00:34:44.927" v="1855"/>
          <ac:spMkLst>
            <pc:docMk/>
            <pc:sldMk cId="1349552238" sldId="258"/>
            <ac:spMk id="3" creationId="{A9D50354-7909-6440-9469-3A6B313E2E24}"/>
          </ac:spMkLst>
        </pc:spChg>
      </pc:sldChg>
      <pc:sldChg chg="modSp mod modNotesTx">
        <pc:chgData name="Ahmed, Shadman F" userId="0bbb3918-27df-4ffc-89f6-7492e03651fb" providerId="ADAL" clId="{E5F7F6EB-A9CB-3E4A-9B62-D5206153E13F}" dt="2022-05-09T00:55:38.019" v="3772" actId="20577"/>
        <pc:sldMkLst>
          <pc:docMk/>
          <pc:sldMk cId="315492988" sldId="259"/>
        </pc:sldMkLst>
        <pc:spChg chg="mod">
          <ac:chgData name="Ahmed, Shadman F" userId="0bbb3918-27df-4ffc-89f6-7492e03651fb" providerId="ADAL" clId="{E5F7F6EB-A9CB-3E4A-9B62-D5206153E13F}" dt="2022-05-09T00:34:44.927" v="1855"/>
          <ac:spMkLst>
            <pc:docMk/>
            <pc:sldMk cId="315492988" sldId="259"/>
            <ac:spMk id="2" creationId="{3761E679-29CD-5F40-9077-EB9429DD42E4}"/>
          </ac:spMkLst>
        </pc:spChg>
        <pc:spChg chg="mod">
          <ac:chgData name="Ahmed, Shadman F" userId="0bbb3918-27df-4ffc-89f6-7492e03651fb" providerId="ADAL" clId="{E5F7F6EB-A9CB-3E4A-9B62-D5206153E13F}" dt="2022-05-09T00:34:44.927" v="1855"/>
          <ac:spMkLst>
            <pc:docMk/>
            <pc:sldMk cId="315492988" sldId="259"/>
            <ac:spMk id="3" creationId="{A9D50354-7909-6440-9469-3A6B313E2E24}"/>
          </ac:spMkLst>
        </pc:spChg>
      </pc:sldChg>
      <pc:sldChg chg="addSp delSp modSp mod modNotesTx">
        <pc:chgData name="Ahmed, Shadman F" userId="0bbb3918-27df-4ffc-89f6-7492e03651fb" providerId="ADAL" clId="{E5F7F6EB-A9CB-3E4A-9B62-D5206153E13F}" dt="2022-05-09T00:57:31.255" v="4050" actId="20577"/>
        <pc:sldMkLst>
          <pc:docMk/>
          <pc:sldMk cId="3553932187" sldId="260"/>
        </pc:sldMkLst>
        <pc:spChg chg="mod">
          <ac:chgData name="Ahmed, Shadman F" userId="0bbb3918-27df-4ffc-89f6-7492e03651fb" providerId="ADAL" clId="{E5F7F6EB-A9CB-3E4A-9B62-D5206153E13F}" dt="2022-05-09T00:05:26.700" v="686" actId="14100"/>
          <ac:spMkLst>
            <pc:docMk/>
            <pc:sldMk cId="3553932187" sldId="260"/>
            <ac:spMk id="2" creationId="{3761E679-29CD-5F40-9077-EB9429DD42E4}"/>
          </ac:spMkLst>
        </pc:spChg>
        <pc:spChg chg="mod">
          <ac:chgData name="Ahmed, Shadman F" userId="0bbb3918-27df-4ffc-89f6-7492e03651fb" providerId="ADAL" clId="{E5F7F6EB-A9CB-3E4A-9B62-D5206153E13F}" dt="2022-05-09T00:34:23.863" v="1854" actId="20577"/>
          <ac:spMkLst>
            <pc:docMk/>
            <pc:sldMk cId="3553932187" sldId="260"/>
            <ac:spMk id="3" creationId="{A9D50354-7909-6440-9469-3A6B313E2E24}"/>
          </ac:spMkLst>
        </pc:spChg>
        <pc:spChg chg="add del mod">
          <ac:chgData name="Ahmed, Shadman F" userId="0bbb3918-27df-4ffc-89f6-7492e03651fb" providerId="ADAL" clId="{E5F7F6EB-A9CB-3E4A-9B62-D5206153E13F}" dt="2022-05-09T00:11:24.055" v="1047" actId="767"/>
          <ac:spMkLst>
            <pc:docMk/>
            <pc:sldMk cId="3553932187" sldId="260"/>
            <ac:spMk id="4" creationId="{12261172-CACE-A678-1F89-E801EC5A1218}"/>
          </ac:spMkLst>
        </pc:spChg>
      </pc:sldChg>
      <pc:sldChg chg="modSp mod modNotesTx">
        <pc:chgData name="Ahmed, Shadman F" userId="0bbb3918-27df-4ffc-89f6-7492e03651fb" providerId="ADAL" clId="{E5F7F6EB-A9CB-3E4A-9B62-D5206153E13F}" dt="2022-05-09T01:01:06.236" v="4479" actId="20577"/>
        <pc:sldMkLst>
          <pc:docMk/>
          <pc:sldMk cId="4043363463" sldId="261"/>
        </pc:sldMkLst>
        <pc:spChg chg="mod">
          <ac:chgData name="Ahmed, Shadman F" userId="0bbb3918-27df-4ffc-89f6-7492e03651fb" providerId="ADAL" clId="{E5F7F6EB-A9CB-3E4A-9B62-D5206153E13F}" dt="2022-05-09T00:34:44.927" v="1855"/>
          <ac:spMkLst>
            <pc:docMk/>
            <pc:sldMk cId="4043363463" sldId="261"/>
            <ac:spMk id="2" creationId="{3761E679-29CD-5F40-9077-EB9429DD42E4}"/>
          </ac:spMkLst>
        </pc:spChg>
        <pc:spChg chg="mod">
          <ac:chgData name="Ahmed, Shadman F" userId="0bbb3918-27df-4ffc-89f6-7492e03651fb" providerId="ADAL" clId="{E5F7F6EB-A9CB-3E4A-9B62-D5206153E13F}" dt="2022-05-09T00:35:38.450" v="1861" actId="27636"/>
          <ac:spMkLst>
            <pc:docMk/>
            <pc:sldMk cId="4043363463" sldId="261"/>
            <ac:spMk id="3" creationId="{A9D50354-7909-6440-9469-3A6B313E2E24}"/>
          </ac:spMkLst>
        </pc:spChg>
      </pc:sldChg>
      <pc:sldChg chg="modSp mod modNotesTx">
        <pc:chgData name="Ahmed, Shadman F" userId="0bbb3918-27df-4ffc-89f6-7492e03651fb" providerId="ADAL" clId="{E5F7F6EB-A9CB-3E4A-9B62-D5206153E13F}" dt="2022-05-09T01:05:21.967" v="5227" actId="20577"/>
        <pc:sldMkLst>
          <pc:docMk/>
          <pc:sldMk cId="207299290" sldId="262"/>
        </pc:sldMkLst>
        <pc:spChg chg="mod">
          <ac:chgData name="Ahmed, Shadman F" userId="0bbb3918-27df-4ffc-89f6-7492e03651fb" providerId="ADAL" clId="{E5F7F6EB-A9CB-3E4A-9B62-D5206153E13F}" dt="2022-05-09T00:34:44.927" v="1855"/>
          <ac:spMkLst>
            <pc:docMk/>
            <pc:sldMk cId="207299290" sldId="262"/>
            <ac:spMk id="2" creationId="{3761E679-29CD-5F40-9077-EB9429DD42E4}"/>
          </ac:spMkLst>
        </pc:spChg>
        <pc:spChg chg="mod">
          <ac:chgData name="Ahmed, Shadman F" userId="0bbb3918-27df-4ffc-89f6-7492e03651fb" providerId="ADAL" clId="{E5F7F6EB-A9CB-3E4A-9B62-D5206153E13F}" dt="2022-05-09T00:36:25.541" v="1898" actId="313"/>
          <ac:spMkLst>
            <pc:docMk/>
            <pc:sldMk cId="207299290" sldId="262"/>
            <ac:spMk id="3" creationId="{A9D50354-7909-6440-9469-3A6B313E2E24}"/>
          </ac:spMkLst>
        </pc:spChg>
      </pc:sldChg>
      <pc:sldChg chg="modSp mod modNotesTx">
        <pc:chgData name="Ahmed, Shadman F" userId="0bbb3918-27df-4ffc-89f6-7492e03651fb" providerId="ADAL" clId="{E5F7F6EB-A9CB-3E4A-9B62-D5206153E13F}" dt="2022-05-09T01:05:27.762" v="5228" actId="20577"/>
        <pc:sldMkLst>
          <pc:docMk/>
          <pc:sldMk cId="483388713" sldId="263"/>
        </pc:sldMkLst>
        <pc:spChg chg="mod">
          <ac:chgData name="Ahmed, Shadman F" userId="0bbb3918-27df-4ffc-89f6-7492e03651fb" providerId="ADAL" clId="{E5F7F6EB-A9CB-3E4A-9B62-D5206153E13F}" dt="2022-05-09T00:34:44.927" v="1855"/>
          <ac:spMkLst>
            <pc:docMk/>
            <pc:sldMk cId="483388713" sldId="263"/>
            <ac:spMk id="2" creationId="{3761E679-29CD-5F40-9077-EB9429DD42E4}"/>
          </ac:spMkLst>
        </pc:spChg>
        <pc:spChg chg="mod">
          <ac:chgData name="Ahmed, Shadman F" userId="0bbb3918-27df-4ffc-89f6-7492e03651fb" providerId="ADAL" clId="{E5F7F6EB-A9CB-3E4A-9B62-D5206153E13F}" dt="2022-05-09T00:36:53.409" v="1902" actId="14100"/>
          <ac:spMkLst>
            <pc:docMk/>
            <pc:sldMk cId="483388713" sldId="263"/>
            <ac:spMk id="3" creationId="{A9D50354-7909-6440-9469-3A6B313E2E24}"/>
          </ac:spMkLst>
        </pc:spChg>
      </pc:sldChg>
    </pc:docChg>
  </pc:docChgLst>
</pc:chgInfo>
</file>

<file path=ppt/media/image1.jpeg>
</file>

<file path=ppt/media/image2.png>
</file>

<file path=ppt/media/image3.png>
</file>

<file path=ppt/media/image4.png>
</file>

<file path=ppt/media/image5.png>
</file>

<file path=ppt/media/image6.jpe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6653BC-17DA-4840-81B9-98DAF1CD03A8}" type="datetimeFigureOut">
              <a:rPr lang="en-US" smtClean="0"/>
              <a:t>5/11/22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9CFFC6-4577-0E4B-8F04-C76B878F2B02}" type="slidenum">
              <a:rPr lang="en-US" smtClean="0"/>
              <a:t>‹#›</a:t>
            </a:fld>
            <a:endParaRPr lang="en-US"/>
          </a:p>
        </p:txBody>
      </p:sp>
    </p:spTree>
    <p:extLst>
      <p:ext uri="{BB962C8B-B14F-4D97-AF65-F5344CB8AC3E}">
        <p14:creationId xmlns:p14="http://schemas.microsoft.com/office/powerpoint/2010/main" val="18356475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Hello, my name is Shadman Ahmed and I did research on </a:t>
            </a:r>
            <a:r>
              <a:rPr lang="en-US" sz="1200" kern="1200">
                <a:solidFill>
                  <a:schemeClr val="tx1"/>
                </a:solidFill>
                <a:effectLst/>
                <a:latin typeface="+mn-lt"/>
                <a:ea typeface="+mn-ea"/>
                <a:cs typeface="+mn-cs"/>
              </a:rPr>
              <a:t>Server Administrators.</a:t>
            </a:r>
            <a:endParaRPr lang="en-US" sz="1200" kern="1200" dirty="0">
              <a:solidFill>
                <a:schemeClr val="tx1"/>
              </a:solidFill>
              <a:effectLst/>
              <a:latin typeface="+mn-lt"/>
              <a:ea typeface="+mn-ea"/>
              <a:cs typeface="+mn-cs"/>
            </a:endParaRP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6E9CFFC6-4577-0E4B-8F04-C76B878F2B02}" type="slidenum">
              <a:rPr lang="en-US" smtClean="0"/>
              <a:t>1</a:t>
            </a:fld>
            <a:endParaRPr lang="en-US"/>
          </a:p>
        </p:txBody>
      </p:sp>
    </p:spTree>
    <p:extLst>
      <p:ext uri="{BB962C8B-B14F-4D97-AF65-F5344CB8AC3E}">
        <p14:creationId xmlns:p14="http://schemas.microsoft.com/office/powerpoint/2010/main" val="1324475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are the overseer of all servers in the company along with a team of junior IT staff. They also implement server patches to maintain the server to keep up with company data. The server team is also responsible for daily firewall patches to keep company data secure. They help recover lost passwords while keeping the server secure. They deal with any issues in the server by diagnosing and rolling out patches as soon as possible. </a:t>
            </a:r>
          </a:p>
        </p:txBody>
      </p:sp>
      <p:sp>
        <p:nvSpPr>
          <p:cNvPr id="4" name="Slide Number Placeholder 3"/>
          <p:cNvSpPr>
            <a:spLocks noGrp="1"/>
          </p:cNvSpPr>
          <p:nvPr>
            <p:ph type="sldNum" sz="quarter" idx="5"/>
          </p:nvPr>
        </p:nvSpPr>
        <p:spPr/>
        <p:txBody>
          <a:bodyPr/>
          <a:lstStyle/>
          <a:p>
            <a:fld id="{6E9CFFC6-4577-0E4B-8F04-C76B878F2B02}" type="slidenum">
              <a:rPr lang="en-US" smtClean="0"/>
              <a:t>2</a:t>
            </a:fld>
            <a:endParaRPr lang="en-US"/>
          </a:p>
        </p:txBody>
      </p:sp>
    </p:spTree>
    <p:extLst>
      <p:ext uri="{BB962C8B-B14F-4D97-AF65-F5344CB8AC3E}">
        <p14:creationId xmlns:p14="http://schemas.microsoft.com/office/powerpoint/2010/main" val="3587439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be a server administrator one must focus on tasks with energy and curiosity to be able to continuously maintain the server. They must analyze all issues and actively fix them one by one. It Is essential to be like this for every single issue that occurs in a company. </a:t>
            </a:r>
          </a:p>
          <a:p>
            <a:endParaRPr lang="en-US" dirty="0"/>
          </a:p>
        </p:txBody>
      </p:sp>
      <p:sp>
        <p:nvSpPr>
          <p:cNvPr id="4" name="Slide Number Placeholder 3"/>
          <p:cNvSpPr>
            <a:spLocks noGrp="1"/>
          </p:cNvSpPr>
          <p:nvPr>
            <p:ph type="sldNum" sz="quarter" idx="5"/>
          </p:nvPr>
        </p:nvSpPr>
        <p:spPr/>
        <p:txBody>
          <a:bodyPr/>
          <a:lstStyle/>
          <a:p>
            <a:fld id="{6E9CFFC6-4577-0E4B-8F04-C76B878F2B02}" type="slidenum">
              <a:rPr lang="en-US" smtClean="0"/>
              <a:t>3</a:t>
            </a:fld>
            <a:endParaRPr lang="en-US"/>
          </a:p>
        </p:txBody>
      </p:sp>
    </p:spTree>
    <p:extLst>
      <p:ext uri="{BB962C8B-B14F-4D97-AF65-F5344CB8AC3E}">
        <p14:creationId xmlns:p14="http://schemas.microsoft.com/office/powerpoint/2010/main" val="289246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masters with a 4-year degree is preferred in most positions alongside the certifications listed. Most server administrators will need a background in scripting and networks to understand the behavior of the server and how to change those behaviors. Since employees are using the server in another location, they are doing so through a website therefore web language background is also necessary to implement the changes required.</a:t>
            </a:r>
          </a:p>
        </p:txBody>
      </p:sp>
      <p:sp>
        <p:nvSpPr>
          <p:cNvPr id="4" name="Slide Number Placeholder 3"/>
          <p:cNvSpPr>
            <a:spLocks noGrp="1"/>
          </p:cNvSpPr>
          <p:nvPr>
            <p:ph type="sldNum" sz="quarter" idx="5"/>
          </p:nvPr>
        </p:nvSpPr>
        <p:spPr/>
        <p:txBody>
          <a:bodyPr/>
          <a:lstStyle/>
          <a:p>
            <a:fld id="{6E9CFFC6-4577-0E4B-8F04-C76B878F2B02}" type="slidenum">
              <a:rPr lang="en-US" smtClean="0"/>
              <a:t>4</a:t>
            </a:fld>
            <a:endParaRPr lang="en-US"/>
          </a:p>
        </p:txBody>
      </p:sp>
    </p:spTree>
    <p:extLst>
      <p:ext uri="{BB962C8B-B14F-4D97-AF65-F5344CB8AC3E}">
        <p14:creationId xmlns:p14="http://schemas.microsoft.com/office/powerpoint/2010/main" val="3927178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Most server administrators start out with around $60k per year or $30 per hour. As time progresses and more experience is gathered, their salary increases by around 20-40k to an average median salary of 88k.</a:t>
            </a:r>
          </a:p>
        </p:txBody>
      </p:sp>
      <p:sp>
        <p:nvSpPr>
          <p:cNvPr id="4" name="Slide Number Placeholder 3"/>
          <p:cNvSpPr>
            <a:spLocks noGrp="1"/>
          </p:cNvSpPr>
          <p:nvPr>
            <p:ph type="sldNum" sz="quarter" idx="5"/>
          </p:nvPr>
        </p:nvSpPr>
        <p:spPr/>
        <p:txBody>
          <a:bodyPr/>
          <a:lstStyle/>
          <a:p>
            <a:fld id="{6E9CFFC6-4577-0E4B-8F04-C76B878F2B02}" type="slidenum">
              <a:rPr lang="en-US" smtClean="0"/>
              <a:t>5</a:t>
            </a:fld>
            <a:endParaRPr lang="en-US"/>
          </a:p>
        </p:txBody>
      </p:sp>
    </p:spTree>
    <p:extLst>
      <p:ext uri="{BB962C8B-B14F-4D97-AF65-F5344CB8AC3E}">
        <p14:creationId xmlns:p14="http://schemas.microsoft.com/office/powerpoint/2010/main" val="26017385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Jobs are available anywhere because almost all medium to big companies have servers to maintain their data. Server administrators main those servers so it is almost impossible to outsource this position. Servers are able to be managed remotely too.</a:t>
            </a:r>
          </a:p>
          <a:p>
            <a:endParaRPr lang="en-US" dirty="0"/>
          </a:p>
        </p:txBody>
      </p:sp>
      <p:sp>
        <p:nvSpPr>
          <p:cNvPr id="4" name="Slide Number Placeholder 3"/>
          <p:cNvSpPr>
            <a:spLocks noGrp="1"/>
          </p:cNvSpPr>
          <p:nvPr>
            <p:ph type="sldNum" sz="quarter" idx="5"/>
          </p:nvPr>
        </p:nvSpPr>
        <p:spPr/>
        <p:txBody>
          <a:bodyPr/>
          <a:lstStyle/>
          <a:p>
            <a:fld id="{6E9CFFC6-4577-0E4B-8F04-C76B878F2B02}" type="slidenum">
              <a:rPr lang="en-US" smtClean="0"/>
              <a:t>6</a:t>
            </a:fld>
            <a:endParaRPr lang="en-US"/>
          </a:p>
        </p:txBody>
      </p:sp>
    </p:spTree>
    <p:extLst>
      <p:ext uri="{BB962C8B-B14F-4D97-AF65-F5344CB8AC3E}">
        <p14:creationId xmlns:p14="http://schemas.microsoft.com/office/powerpoint/2010/main" val="28377286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become a server administrator for a company, you are essentially the main person responsible for ALL (for a small-medium company) or part (of a bigger company with many servers) of the company’s data. The best part is that EVERY company needs one and there are a lots of different companies in this world like hospitals, government servers, schools, etc. Even website that we made is on a server stored under the Twin Rise building (AKA your Z Drive) for which a server administrator is responsible for.</a:t>
            </a:r>
          </a:p>
        </p:txBody>
      </p:sp>
      <p:sp>
        <p:nvSpPr>
          <p:cNvPr id="4" name="Slide Number Placeholder 3"/>
          <p:cNvSpPr>
            <a:spLocks noGrp="1"/>
          </p:cNvSpPr>
          <p:nvPr>
            <p:ph type="sldNum" sz="quarter" idx="5"/>
          </p:nvPr>
        </p:nvSpPr>
        <p:spPr/>
        <p:txBody>
          <a:bodyPr/>
          <a:lstStyle/>
          <a:p>
            <a:fld id="{6E9CFFC6-4577-0E4B-8F04-C76B878F2B02}" type="slidenum">
              <a:rPr lang="en-US" smtClean="0"/>
              <a:t>7</a:t>
            </a:fld>
            <a:endParaRPr lang="en-US"/>
          </a:p>
        </p:txBody>
      </p:sp>
    </p:spTree>
    <p:extLst>
      <p:ext uri="{BB962C8B-B14F-4D97-AF65-F5344CB8AC3E}">
        <p14:creationId xmlns:p14="http://schemas.microsoft.com/office/powerpoint/2010/main" val="5747108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E9CFFC6-4577-0E4B-8F04-C76B878F2B02}" type="slidenum">
              <a:rPr lang="en-US" smtClean="0"/>
              <a:t>8</a:t>
            </a:fld>
            <a:endParaRPr lang="en-US"/>
          </a:p>
        </p:txBody>
      </p:sp>
    </p:spTree>
    <p:extLst>
      <p:ext uri="{BB962C8B-B14F-4D97-AF65-F5344CB8AC3E}">
        <p14:creationId xmlns:p14="http://schemas.microsoft.com/office/powerpoint/2010/main" val="3310619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23584561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6B2669-62FA-E946-BDAC-D0AAFE43AB8F}" type="datetimeFigureOut">
              <a:rPr lang="en-US" smtClean="0"/>
              <a:t>5/11/22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2324086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220121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7609649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27439417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889645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11942148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3942388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37444973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281270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4152463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6B2669-62FA-E946-BDAC-D0AAFE43AB8F}" type="datetimeFigureOut">
              <a:rPr lang="en-US" smtClean="0"/>
              <a:t>5/11/22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1439725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6B2669-62FA-E946-BDAC-D0AAFE43AB8F}" type="datetimeFigureOut">
              <a:rPr lang="en-US" smtClean="0"/>
              <a:t>5/11/22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2631221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3425660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2198720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F6B2669-62FA-E946-BDAC-D0AAFE43AB8F}" type="datetimeFigureOut">
              <a:rPr lang="en-US" smtClean="0"/>
              <a:t>5/11/22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4131829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6B2669-62FA-E946-BDAC-D0AAFE43AB8F}" type="datetimeFigureOut">
              <a:rPr lang="en-US" smtClean="0"/>
              <a:t>5/11/22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3B2AF-4327-784C-A2AD-A4392BDF1B7A}" type="slidenum">
              <a:rPr lang="en-US" smtClean="0"/>
              <a:t>‹#›</a:t>
            </a:fld>
            <a:endParaRPr lang="en-US"/>
          </a:p>
        </p:txBody>
      </p:sp>
    </p:spTree>
    <p:extLst>
      <p:ext uri="{BB962C8B-B14F-4D97-AF65-F5344CB8AC3E}">
        <p14:creationId xmlns:p14="http://schemas.microsoft.com/office/powerpoint/2010/main" val="2076681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F6B2669-62FA-E946-BDAC-D0AAFE43AB8F}" type="datetimeFigureOut">
              <a:rPr lang="en-US" smtClean="0"/>
              <a:t>5/11/22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F13B2AF-4327-784C-A2AD-A4392BDF1B7A}" type="slidenum">
              <a:rPr lang="en-US" smtClean="0"/>
              <a:t>‹#›</a:t>
            </a:fld>
            <a:endParaRPr lang="en-US"/>
          </a:p>
        </p:txBody>
      </p:sp>
    </p:spTree>
    <p:extLst>
      <p:ext uri="{BB962C8B-B14F-4D97-AF65-F5344CB8AC3E}">
        <p14:creationId xmlns:p14="http://schemas.microsoft.com/office/powerpoint/2010/main" val="62007568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4548D-AB25-C44C-A217-6985C31DB03F}"/>
              </a:ext>
            </a:extLst>
          </p:cNvPr>
          <p:cNvSpPr>
            <a:spLocks noGrp="1"/>
          </p:cNvSpPr>
          <p:nvPr>
            <p:ph type="ctrTitle"/>
          </p:nvPr>
        </p:nvSpPr>
        <p:spPr>
          <a:xfrm>
            <a:off x="1154955" y="3429000"/>
            <a:ext cx="8825658" cy="1348381"/>
          </a:xfrm>
        </p:spPr>
        <p:txBody>
          <a:bodyPr/>
          <a:lstStyle/>
          <a:p>
            <a:r>
              <a:rPr lang="en-US" dirty="0">
                <a:latin typeface="Constantia" panose="02030602050306030303" pitchFamily="18" charset="0"/>
              </a:rPr>
              <a:t>Server Administrator</a:t>
            </a:r>
          </a:p>
        </p:txBody>
      </p:sp>
      <p:sp>
        <p:nvSpPr>
          <p:cNvPr id="3" name="Subtitle 2">
            <a:extLst>
              <a:ext uri="{FF2B5EF4-FFF2-40B4-BE49-F238E27FC236}">
                <a16:creationId xmlns:a16="http://schemas.microsoft.com/office/drawing/2014/main" id="{8BC9F09E-34AA-EC4D-9453-AA7D3F433938}"/>
              </a:ext>
            </a:extLst>
          </p:cNvPr>
          <p:cNvSpPr>
            <a:spLocks noGrp="1"/>
          </p:cNvSpPr>
          <p:nvPr>
            <p:ph type="subTitle" idx="1"/>
          </p:nvPr>
        </p:nvSpPr>
        <p:spPr/>
        <p:txBody>
          <a:bodyPr>
            <a:normAutofit fontScale="70000" lnSpcReduction="20000"/>
          </a:bodyPr>
          <a:lstStyle/>
          <a:p>
            <a:r>
              <a:rPr lang="en-US" dirty="0">
                <a:solidFill>
                  <a:schemeClr val="accent5">
                    <a:lumMod val="20000"/>
                    <a:lumOff val="80000"/>
                  </a:schemeClr>
                </a:solidFill>
                <a:latin typeface="Constantia" panose="02030602050306030303" pitchFamily="18" charset="0"/>
              </a:rPr>
              <a:t>By Shadman Ahmed</a:t>
            </a:r>
          </a:p>
          <a:p>
            <a:r>
              <a:rPr lang="en-US" dirty="0">
                <a:solidFill>
                  <a:schemeClr val="accent5">
                    <a:lumMod val="20000"/>
                    <a:lumOff val="80000"/>
                  </a:schemeClr>
                </a:solidFill>
                <a:latin typeface="Constantia" panose="02030602050306030303" pitchFamily="18" charset="0"/>
              </a:rPr>
              <a:t>CIS </a:t>
            </a:r>
            <a:r>
              <a:rPr lang="en-US" sz="3000" dirty="0">
                <a:solidFill>
                  <a:schemeClr val="accent5">
                    <a:lumMod val="20000"/>
                    <a:lumOff val="80000"/>
                  </a:schemeClr>
                </a:solidFill>
                <a:latin typeface="Constantia" panose="02030602050306030303" pitchFamily="18" charset="0"/>
              </a:rPr>
              <a:t>121</a:t>
            </a:r>
            <a:r>
              <a:rPr lang="en-US" dirty="0">
                <a:solidFill>
                  <a:schemeClr val="accent5">
                    <a:lumMod val="20000"/>
                    <a:lumOff val="80000"/>
                  </a:schemeClr>
                </a:solidFill>
                <a:latin typeface="Constantia" panose="02030602050306030303" pitchFamily="18" charset="0"/>
              </a:rPr>
              <a:t> - Intro to Coding</a:t>
            </a:r>
            <a:br>
              <a:rPr lang="en-US" dirty="0">
                <a:solidFill>
                  <a:schemeClr val="accent5">
                    <a:lumMod val="20000"/>
                    <a:lumOff val="80000"/>
                  </a:schemeClr>
                </a:solidFill>
                <a:latin typeface="Constantia" panose="02030602050306030303" pitchFamily="18" charset="0"/>
              </a:rPr>
            </a:br>
            <a:r>
              <a:rPr lang="en-US" dirty="0">
                <a:solidFill>
                  <a:schemeClr val="accent5">
                    <a:lumMod val="20000"/>
                    <a:lumOff val="80000"/>
                  </a:schemeClr>
                </a:solidFill>
                <a:latin typeface="Constantia" panose="02030602050306030303" pitchFamily="18" charset="0"/>
              </a:rPr>
              <a:t>11:00 AM</a:t>
            </a:r>
          </a:p>
        </p:txBody>
      </p:sp>
    </p:spTree>
    <p:extLst>
      <p:ext uri="{BB962C8B-B14F-4D97-AF65-F5344CB8AC3E}">
        <p14:creationId xmlns:p14="http://schemas.microsoft.com/office/powerpoint/2010/main" val="4204291516"/>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1E679-29CD-5F40-9077-EB9429DD42E4}"/>
              </a:ext>
            </a:extLst>
          </p:cNvPr>
          <p:cNvSpPr>
            <a:spLocks noGrp="1"/>
          </p:cNvSpPr>
          <p:nvPr>
            <p:ph type="title"/>
          </p:nvPr>
        </p:nvSpPr>
        <p:spPr/>
        <p:txBody>
          <a:bodyPr/>
          <a:lstStyle/>
          <a:p>
            <a:r>
              <a:rPr lang="en-US" dirty="0">
                <a:latin typeface="Constantia" panose="02030602050306030303" pitchFamily="18" charset="0"/>
              </a:rPr>
              <a:t>Career Description</a:t>
            </a:r>
          </a:p>
        </p:txBody>
      </p:sp>
      <p:sp>
        <p:nvSpPr>
          <p:cNvPr id="3" name="Content Placeholder 2">
            <a:extLst>
              <a:ext uri="{FF2B5EF4-FFF2-40B4-BE49-F238E27FC236}">
                <a16:creationId xmlns:a16="http://schemas.microsoft.com/office/drawing/2014/main" id="{A9D50354-7909-6440-9469-3A6B313E2E24}"/>
              </a:ext>
            </a:extLst>
          </p:cNvPr>
          <p:cNvSpPr>
            <a:spLocks noGrp="1"/>
          </p:cNvSpPr>
          <p:nvPr>
            <p:ph idx="1"/>
          </p:nvPr>
        </p:nvSpPr>
        <p:spPr>
          <a:xfrm>
            <a:off x="814252" y="1690688"/>
            <a:ext cx="3679372" cy="4351338"/>
          </a:xfrm>
        </p:spPr>
        <p:txBody>
          <a:bodyPr/>
          <a:lstStyle/>
          <a:p>
            <a:pPr marL="457200" lvl="1" indent="0">
              <a:buNone/>
            </a:pPr>
            <a:endParaRPr lang="en-US" dirty="0"/>
          </a:p>
          <a:p>
            <a:pPr lvl="1">
              <a:buClr>
                <a:schemeClr val="tx1"/>
              </a:buClr>
            </a:pPr>
            <a:r>
              <a:rPr lang="en-US" sz="3200" dirty="0">
                <a:latin typeface="Constantia" panose="02030602050306030303" pitchFamily="18" charset="0"/>
              </a:rPr>
              <a:t>Overseer</a:t>
            </a:r>
          </a:p>
          <a:p>
            <a:pPr lvl="1">
              <a:buClr>
                <a:schemeClr val="tx1"/>
              </a:buClr>
            </a:pPr>
            <a:r>
              <a:rPr lang="en-US" sz="3200" dirty="0">
                <a:latin typeface="Constantia" panose="02030602050306030303" pitchFamily="18" charset="0"/>
              </a:rPr>
              <a:t>Security</a:t>
            </a:r>
          </a:p>
          <a:p>
            <a:pPr lvl="1">
              <a:buClr>
                <a:schemeClr val="tx1"/>
              </a:buClr>
            </a:pPr>
            <a:r>
              <a:rPr lang="en-US" sz="3200" dirty="0">
                <a:latin typeface="Constantia" panose="02030602050306030303" pitchFamily="18" charset="0"/>
              </a:rPr>
              <a:t>Maintenance</a:t>
            </a:r>
          </a:p>
          <a:p>
            <a:pPr lvl="1">
              <a:buClr>
                <a:schemeClr val="tx1"/>
              </a:buClr>
            </a:pPr>
            <a:r>
              <a:rPr lang="en-US" sz="3200" dirty="0">
                <a:latin typeface="Constantia" panose="02030602050306030303" pitchFamily="18" charset="0"/>
              </a:rPr>
              <a:t>Recovery</a:t>
            </a:r>
          </a:p>
          <a:p>
            <a:pPr lvl="1">
              <a:buClr>
                <a:schemeClr val="tx1"/>
              </a:buClr>
            </a:pPr>
            <a:r>
              <a:rPr lang="en-US" sz="3200" dirty="0">
                <a:latin typeface="Constantia" panose="02030602050306030303" pitchFamily="18" charset="0"/>
              </a:rPr>
              <a:t>Diagnosis</a:t>
            </a:r>
          </a:p>
          <a:p>
            <a:pPr lvl="1">
              <a:buClr>
                <a:schemeClr val="tx1"/>
              </a:buClr>
            </a:pPr>
            <a:endParaRPr lang="en-US" dirty="0"/>
          </a:p>
          <a:p>
            <a:pPr lvl="1">
              <a:buClr>
                <a:schemeClr val="tx1"/>
              </a:buClr>
            </a:pPr>
            <a:endParaRPr lang="en-US" dirty="0"/>
          </a:p>
        </p:txBody>
      </p:sp>
      <p:pic>
        <p:nvPicPr>
          <p:cNvPr id="1026" name="Picture 2" descr="6,802 Server Administrator Stock Photos, Pictures &amp; Royalty-Free Images -  iStock">
            <a:extLst>
              <a:ext uri="{FF2B5EF4-FFF2-40B4-BE49-F238E27FC236}">
                <a16:creationId xmlns:a16="http://schemas.microsoft.com/office/drawing/2014/main" id="{A616329A-ED5D-1748-068A-3817471ED5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4923" y="1690688"/>
            <a:ext cx="6420966" cy="360917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TextBox 4">
            <a:extLst>
              <a:ext uri="{FF2B5EF4-FFF2-40B4-BE49-F238E27FC236}">
                <a16:creationId xmlns:a16="http://schemas.microsoft.com/office/drawing/2014/main" id="{2261C97A-DFC8-B058-F37C-9FA5AD209CB8}"/>
              </a:ext>
            </a:extLst>
          </p:cNvPr>
          <p:cNvSpPr txBox="1"/>
          <p:nvPr/>
        </p:nvSpPr>
        <p:spPr>
          <a:xfrm>
            <a:off x="7088109" y="5417423"/>
            <a:ext cx="2494594" cy="253916"/>
          </a:xfrm>
          <a:prstGeom prst="rect">
            <a:avLst/>
          </a:prstGeom>
          <a:noFill/>
        </p:spPr>
        <p:txBody>
          <a:bodyPr wrap="none" rtlCol="0">
            <a:spAutoFit/>
          </a:bodyPr>
          <a:lstStyle/>
          <a:p>
            <a:r>
              <a:rPr lang="en-US" sz="1050" dirty="0"/>
              <a:t>PHOTO BY: GORODENKOFF | iStock</a:t>
            </a:r>
          </a:p>
        </p:txBody>
      </p:sp>
    </p:spTree>
    <p:extLst>
      <p:ext uri="{BB962C8B-B14F-4D97-AF65-F5344CB8AC3E}">
        <p14:creationId xmlns:p14="http://schemas.microsoft.com/office/powerpoint/2010/main" val="174458771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1E679-29CD-5F40-9077-EB9429DD42E4}"/>
              </a:ext>
            </a:extLst>
          </p:cNvPr>
          <p:cNvSpPr>
            <a:spLocks noGrp="1"/>
          </p:cNvSpPr>
          <p:nvPr>
            <p:ph type="title"/>
          </p:nvPr>
        </p:nvSpPr>
        <p:spPr/>
        <p:txBody>
          <a:bodyPr/>
          <a:lstStyle/>
          <a:p>
            <a:r>
              <a:rPr lang="en-US" dirty="0">
                <a:latin typeface="Constantia" panose="02030602050306030303" pitchFamily="18" charset="0"/>
              </a:rPr>
              <a:t>Skills Required</a:t>
            </a:r>
          </a:p>
        </p:txBody>
      </p:sp>
      <p:sp>
        <p:nvSpPr>
          <p:cNvPr id="3" name="Content Placeholder 2">
            <a:extLst>
              <a:ext uri="{FF2B5EF4-FFF2-40B4-BE49-F238E27FC236}">
                <a16:creationId xmlns:a16="http://schemas.microsoft.com/office/drawing/2014/main" id="{A9D50354-7909-6440-9469-3A6B313E2E24}"/>
              </a:ext>
            </a:extLst>
          </p:cNvPr>
          <p:cNvSpPr>
            <a:spLocks noGrp="1"/>
          </p:cNvSpPr>
          <p:nvPr>
            <p:ph idx="1"/>
          </p:nvPr>
        </p:nvSpPr>
        <p:spPr>
          <a:xfrm>
            <a:off x="1103312" y="2052918"/>
            <a:ext cx="3071029" cy="4195481"/>
          </a:xfrm>
        </p:spPr>
        <p:txBody>
          <a:bodyPr/>
          <a:lstStyle/>
          <a:p>
            <a:pPr marL="514350" indent="-514350">
              <a:buFont typeface="+mj-lt"/>
              <a:buAutoNum type="arabicPeriod"/>
            </a:pPr>
            <a:r>
              <a:rPr lang="en-US" dirty="0"/>
              <a:t>  </a:t>
            </a:r>
            <a:r>
              <a:rPr lang="en-US" dirty="0">
                <a:latin typeface="Constantia" panose="02030602050306030303" pitchFamily="18" charset="0"/>
              </a:rPr>
              <a:t>Task-oriented</a:t>
            </a:r>
          </a:p>
          <a:p>
            <a:pPr marL="514350" indent="-514350">
              <a:buFont typeface="+mj-lt"/>
              <a:buAutoNum type="arabicPeriod"/>
            </a:pPr>
            <a:r>
              <a:rPr lang="en-US" dirty="0">
                <a:latin typeface="Constantia" panose="02030602050306030303" pitchFamily="18" charset="0"/>
              </a:rPr>
              <a:t>  Optimistic</a:t>
            </a:r>
          </a:p>
          <a:p>
            <a:pPr marL="514350" indent="-514350">
              <a:buFont typeface="+mj-lt"/>
              <a:buAutoNum type="arabicPeriod"/>
            </a:pPr>
            <a:r>
              <a:rPr lang="en-US" dirty="0">
                <a:latin typeface="Constantia" panose="02030602050306030303" pitchFamily="18" charset="0"/>
              </a:rPr>
              <a:t>  Curious</a:t>
            </a:r>
          </a:p>
          <a:p>
            <a:pPr marL="514350" indent="-514350">
              <a:buFont typeface="+mj-lt"/>
              <a:buAutoNum type="arabicPeriod"/>
            </a:pPr>
            <a:r>
              <a:rPr lang="en-US" dirty="0">
                <a:latin typeface="Constantia" panose="02030602050306030303" pitchFamily="18" charset="0"/>
              </a:rPr>
              <a:t>  Analytical</a:t>
            </a:r>
          </a:p>
          <a:p>
            <a:pPr marL="514350" indent="-514350">
              <a:buFont typeface="+mj-lt"/>
              <a:buAutoNum type="arabicPeriod"/>
            </a:pPr>
            <a:r>
              <a:rPr lang="en-US" dirty="0">
                <a:latin typeface="Constantia" panose="02030602050306030303" pitchFamily="18" charset="0"/>
              </a:rPr>
              <a:t>  Proactive</a:t>
            </a:r>
          </a:p>
        </p:txBody>
      </p:sp>
      <p:pic>
        <p:nvPicPr>
          <p:cNvPr id="2050" name="Picture 2" descr="Blue abstract design with square in middle and lines">
            <a:extLst>
              <a:ext uri="{FF2B5EF4-FFF2-40B4-BE49-F238E27FC236}">
                <a16:creationId xmlns:a16="http://schemas.microsoft.com/office/drawing/2014/main" id="{B4A63E7E-F961-1261-AEE8-F25E4B4D1ED9}"/>
              </a:ext>
            </a:extLst>
          </p:cNvPr>
          <p:cNvPicPr>
            <a:picLocks noChangeAspect="1" noChangeArrowheads="1"/>
          </p:cNvPicPr>
          <p:nvPr/>
        </p:nvPicPr>
        <p:blipFill>
          <a:blip r:embed="rId3"/>
          <a:srcRect l="1749" r="1749"/>
          <a:stretch/>
        </p:blipFill>
        <p:spPr bwMode="auto">
          <a:xfrm>
            <a:off x="4480559" y="1350511"/>
            <a:ext cx="6608129" cy="440168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4" name="TextBox 3">
            <a:extLst>
              <a:ext uri="{FF2B5EF4-FFF2-40B4-BE49-F238E27FC236}">
                <a16:creationId xmlns:a16="http://schemas.microsoft.com/office/drawing/2014/main" id="{0BD8F5DC-9DDC-79C2-09A4-4D13B6774ED6}"/>
              </a:ext>
            </a:extLst>
          </p:cNvPr>
          <p:cNvSpPr txBox="1"/>
          <p:nvPr/>
        </p:nvSpPr>
        <p:spPr>
          <a:xfrm>
            <a:off x="6249108" y="5752197"/>
            <a:ext cx="3071029" cy="253916"/>
          </a:xfrm>
          <a:prstGeom prst="rect">
            <a:avLst/>
          </a:prstGeom>
          <a:noFill/>
        </p:spPr>
        <p:txBody>
          <a:bodyPr wrap="square" rtlCol="0">
            <a:spAutoFit/>
          </a:bodyPr>
          <a:lstStyle/>
          <a:p>
            <a:r>
              <a:rPr lang="en-US" sz="1050" dirty="0"/>
              <a:t>PHOTO BY ANDOR BUJDOSO | PHOTODUNE</a:t>
            </a:r>
          </a:p>
        </p:txBody>
      </p:sp>
    </p:spTree>
    <p:extLst>
      <p:ext uri="{BB962C8B-B14F-4D97-AF65-F5344CB8AC3E}">
        <p14:creationId xmlns:p14="http://schemas.microsoft.com/office/powerpoint/2010/main" val="134955223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1E679-29CD-5F40-9077-EB9429DD42E4}"/>
              </a:ext>
            </a:extLst>
          </p:cNvPr>
          <p:cNvSpPr>
            <a:spLocks noGrp="1"/>
          </p:cNvSpPr>
          <p:nvPr>
            <p:ph type="title"/>
          </p:nvPr>
        </p:nvSpPr>
        <p:spPr>
          <a:xfrm>
            <a:off x="3371054" y="309026"/>
            <a:ext cx="5449889" cy="762128"/>
          </a:xfrm>
        </p:spPr>
        <p:txBody>
          <a:bodyPr/>
          <a:lstStyle/>
          <a:p>
            <a:r>
              <a:rPr lang="en-US" dirty="0">
                <a:latin typeface="Constantia" panose="02030602050306030303" pitchFamily="18" charset="0"/>
              </a:rPr>
              <a:t>Education/Experience</a:t>
            </a:r>
          </a:p>
        </p:txBody>
      </p:sp>
      <p:sp>
        <p:nvSpPr>
          <p:cNvPr id="3" name="Content Placeholder 2">
            <a:extLst>
              <a:ext uri="{FF2B5EF4-FFF2-40B4-BE49-F238E27FC236}">
                <a16:creationId xmlns:a16="http://schemas.microsoft.com/office/drawing/2014/main" id="{A9D50354-7909-6440-9469-3A6B313E2E24}"/>
              </a:ext>
            </a:extLst>
          </p:cNvPr>
          <p:cNvSpPr>
            <a:spLocks noGrp="1"/>
          </p:cNvSpPr>
          <p:nvPr>
            <p:ph idx="1"/>
          </p:nvPr>
        </p:nvSpPr>
        <p:spPr>
          <a:xfrm>
            <a:off x="2512525" y="1737033"/>
            <a:ext cx="7166945" cy="3383933"/>
          </a:xfrm>
        </p:spPr>
        <p:txBody>
          <a:bodyPr numCol="2">
            <a:normAutofit/>
          </a:bodyPr>
          <a:lstStyle/>
          <a:p>
            <a:r>
              <a:rPr lang="en-US" sz="2400" dirty="0">
                <a:latin typeface="Constantia" panose="02030602050306030303" pitchFamily="18" charset="0"/>
              </a:rPr>
              <a:t>Bachelors in Computer Information Systems.</a:t>
            </a:r>
          </a:p>
          <a:p>
            <a:r>
              <a:rPr lang="en-US" sz="2400" dirty="0">
                <a:latin typeface="Constantia" panose="02030602050306030303" pitchFamily="18" charset="0"/>
              </a:rPr>
              <a:t>Scripting</a:t>
            </a:r>
          </a:p>
          <a:p>
            <a:r>
              <a:rPr lang="en-US" sz="2400" dirty="0">
                <a:latin typeface="Constantia" panose="02030602050306030303" pitchFamily="18" charset="0"/>
              </a:rPr>
              <a:t>Networks</a:t>
            </a:r>
          </a:p>
          <a:p>
            <a:endParaRPr lang="en-US" sz="2400" dirty="0">
              <a:latin typeface="Constantia" panose="02030602050306030303" pitchFamily="18" charset="0"/>
            </a:endParaRPr>
          </a:p>
          <a:p>
            <a:endParaRPr lang="en-US" sz="2400" dirty="0">
              <a:latin typeface="Constantia" panose="02030602050306030303" pitchFamily="18" charset="0"/>
            </a:endParaRPr>
          </a:p>
          <a:p>
            <a:endParaRPr lang="en-US" sz="2400" dirty="0">
              <a:latin typeface="Constantia" panose="02030602050306030303" pitchFamily="18" charset="0"/>
            </a:endParaRPr>
          </a:p>
          <a:p>
            <a:r>
              <a:rPr lang="en-US" sz="2400" dirty="0">
                <a:latin typeface="Constantia" panose="02030602050306030303" pitchFamily="18" charset="0"/>
              </a:rPr>
              <a:t>HTML/CSS/JavaScript</a:t>
            </a:r>
          </a:p>
          <a:p>
            <a:r>
              <a:rPr lang="en-US" sz="2400" dirty="0">
                <a:latin typeface="Constantia" panose="02030602050306030303" pitchFamily="18" charset="0"/>
              </a:rPr>
              <a:t>Masters in networks (preferable).</a:t>
            </a:r>
          </a:p>
          <a:p>
            <a:r>
              <a:rPr lang="en-US" sz="2400" dirty="0">
                <a:latin typeface="Constantia" panose="02030602050306030303" pitchFamily="18" charset="0"/>
              </a:rPr>
              <a:t>“Server+”/ “MSCE”/ “RHCE” certification preferred.</a:t>
            </a:r>
          </a:p>
          <a:p>
            <a:endParaRPr lang="en-US" sz="2400" dirty="0">
              <a:latin typeface="Constantia" panose="02030602050306030303" pitchFamily="18" charset="0"/>
            </a:endParaRPr>
          </a:p>
          <a:p>
            <a:endParaRPr lang="en-US" sz="2400" dirty="0">
              <a:latin typeface="Constantia" panose="02030602050306030303" pitchFamily="18" charset="0"/>
            </a:endParaRPr>
          </a:p>
        </p:txBody>
      </p:sp>
    </p:spTree>
    <p:extLst>
      <p:ext uri="{BB962C8B-B14F-4D97-AF65-F5344CB8AC3E}">
        <p14:creationId xmlns:p14="http://schemas.microsoft.com/office/powerpoint/2010/main" val="31549298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1E679-29CD-5F40-9077-EB9429DD42E4}"/>
              </a:ext>
            </a:extLst>
          </p:cNvPr>
          <p:cNvSpPr>
            <a:spLocks noGrp="1"/>
          </p:cNvSpPr>
          <p:nvPr>
            <p:ph type="title"/>
          </p:nvPr>
        </p:nvSpPr>
        <p:spPr>
          <a:xfrm>
            <a:off x="838200" y="365125"/>
            <a:ext cx="5257800" cy="1325563"/>
          </a:xfrm>
        </p:spPr>
        <p:txBody>
          <a:bodyPr/>
          <a:lstStyle/>
          <a:p>
            <a:r>
              <a:rPr lang="en-US" dirty="0">
                <a:latin typeface="Constantia" panose="02030602050306030303" pitchFamily="18" charset="0"/>
              </a:rPr>
              <a:t>Salary (per year)</a:t>
            </a:r>
          </a:p>
        </p:txBody>
      </p:sp>
      <p:sp>
        <p:nvSpPr>
          <p:cNvPr id="3" name="Content Placeholder 2">
            <a:extLst>
              <a:ext uri="{FF2B5EF4-FFF2-40B4-BE49-F238E27FC236}">
                <a16:creationId xmlns:a16="http://schemas.microsoft.com/office/drawing/2014/main" id="{A9D50354-7909-6440-9469-3A6B313E2E24}"/>
              </a:ext>
            </a:extLst>
          </p:cNvPr>
          <p:cNvSpPr>
            <a:spLocks noGrp="1"/>
          </p:cNvSpPr>
          <p:nvPr>
            <p:ph idx="1"/>
          </p:nvPr>
        </p:nvSpPr>
        <p:spPr>
          <a:xfrm>
            <a:off x="838200" y="1825625"/>
            <a:ext cx="5257800" cy="4351338"/>
          </a:xfrm>
        </p:spPr>
        <p:txBody>
          <a:bodyPr/>
          <a:lstStyle/>
          <a:p>
            <a:endParaRPr lang="en-US" sz="3200" dirty="0">
              <a:latin typeface="Constantia" panose="02030602050306030303" pitchFamily="18" charset="0"/>
            </a:endParaRPr>
          </a:p>
          <a:p>
            <a:endParaRPr lang="en-US" sz="3200" dirty="0">
              <a:latin typeface="Constantia" panose="02030602050306030303" pitchFamily="18" charset="0"/>
            </a:endParaRPr>
          </a:p>
          <a:p>
            <a:r>
              <a:rPr lang="en-US" sz="2400" dirty="0">
                <a:latin typeface="Constantia" panose="02030602050306030303" pitchFamily="18" charset="0"/>
              </a:rPr>
              <a:t>Starting: $63,663 per year</a:t>
            </a:r>
          </a:p>
          <a:p>
            <a:pPr marL="0" indent="0">
              <a:buNone/>
            </a:pPr>
            <a:endParaRPr lang="en-US" sz="2400" dirty="0">
              <a:latin typeface="Constantia" panose="02030602050306030303" pitchFamily="18" charset="0"/>
            </a:endParaRPr>
          </a:p>
          <a:p>
            <a:pPr marL="0" indent="0">
              <a:buNone/>
            </a:pPr>
            <a:endParaRPr lang="en-US" sz="2400" dirty="0">
              <a:latin typeface="Constantia" panose="02030602050306030303" pitchFamily="18" charset="0"/>
            </a:endParaRPr>
          </a:p>
          <a:p>
            <a:r>
              <a:rPr lang="en-US" sz="2400" dirty="0">
                <a:latin typeface="Constantia" panose="02030602050306030303" pitchFamily="18" charset="0"/>
              </a:rPr>
              <a:t>Median: $88,330 per year </a:t>
            </a:r>
          </a:p>
          <a:p>
            <a:endParaRPr lang="en-US" dirty="0">
              <a:latin typeface="Constantia" panose="02030602050306030303" pitchFamily="18" charset="0"/>
            </a:endParaRPr>
          </a:p>
        </p:txBody>
      </p:sp>
      <p:pic>
        <p:nvPicPr>
          <p:cNvPr id="3074" name="Picture 2" descr="System Administrator Salary: How Much Can You Earn?">
            <a:extLst>
              <a:ext uri="{FF2B5EF4-FFF2-40B4-BE49-F238E27FC236}">
                <a16:creationId xmlns:a16="http://schemas.microsoft.com/office/drawing/2014/main" id="{15217C81-3C15-CF2C-0E2D-59695804C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3593" y="1861820"/>
            <a:ext cx="5720207" cy="313436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355393218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1E679-29CD-5F40-9077-EB9429DD42E4}"/>
              </a:ext>
            </a:extLst>
          </p:cNvPr>
          <p:cNvSpPr>
            <a:spLocks noGrp="1"/>
          </p:cNvSpPr>
          <p:nvPr>
            <p:ph type="title"/>
          </p:nvPr>
        </p:nvSpPr>
        <p:spPr>
          <a:xfrm>
            <a:off x="4147587" y="389018"/>
            <a:ext cx="3896821" cy="840505"/>
          </a:xfrm>
        </p:spPr>
        <p:txBody>
          <a:bodyPr/>
          <a:lstStyle/>
          <a:p>
            <a:pPr algn="ctr"/>
            <a:r>
              <a:rPr lang="en-US" dirty="0">
                <a:latin typeface="Constantia" panose="02030602050306030303" pitchFamily="18" charset="0"/>
              </a:rPr>
              <a:t>Job Availability</a:t>
            </a:r>
          </a:p>
        </p:txBody>
      </p:sp>
      <p:sp>
        <p:nvSpPr>
          <p:cNvPr id="3" name="Content Placeholder 2">
            <a:extLst>
              <a:ext uri="{FF2B5EF4-FFF2-40B4-BE49-F238E27FC236}">
                <a16:creationId xmlns:a16="http://schemas.microsoft.com/office/drawing/2014/main" id="{A9D50354-7909-6440-9469-3A6B313E2E24}"/>
              </a:ext>
            </a:extLst>
          </p:cNvPr>
          <p:cNvSpPr>
            <a:spLocks noGrp="1"/>
          </p:cNvSpPr>
          <p:nvPr>
            <p:ph idx="1"/>
          </p:nvPr>
        </p:nvSpPr>
        <p:spPr>
          <a:xfrm>
            <a:off x="2638903" y="1853248"/>
            <a:ext cx="6914188" cy="4195481"/>
          </a:xfrm>
        </p:spPr>
        <p:txBody>
          <a:bodyPr numCol="2">
            <a:normAutofit/>
          </a:bodyPr>
          <a:lstStyle/>
          <a:p>
            <a:r>
              <a:rPr lang="en-US" sz="2800" dirty="0">
                <a:latin typeface="Constantia" panose="02030602050306030303" pitchFamily="18" charset="0"/>
              </a:rPr>
              <a:t>Jobs are available everywhere.</a:t>
            </a:r>
          </a:p>
          <a:p>
            <a:r>
              <a:rPr lang="en-US" sz="2800" dirty="0">
                <a:latin typeface="Constantia" panose="02030602050306030303" pitchFamily="18" charset="0"/>
              </a:rPr>
              <a:t>Every company has server rooms.</a:t>
            </a:r>
          </a:p>
          <a:p>
            <a:r>
              <a:rPr lang="en-US" sz="2800" dirty="0">
                <a:latin typeface="Constantia" panose="02030602050306030303" pitchFamily="18" charset="0"/>
              </a:rPr>
              <a:t>All servers need managing.</a:t>
            </a:r>
          </a:p>
          <a:p>
            <a:endParaRPr lang="en-US" sz="2800" dirty="0">
              <a:latin typeface="Constantia" panose="02030602050306030303" pitchFamily="18" charset="0"/>
            </a:endParaRPr>
          </a:p>
          <a:p>
            <a:endParaRPr lang="en-US" sz="2800" dirty="0">
              <a:latin typeface="Constantia" panose="02030602050306030303" pitchFamily="18" charset="0"/>
            </a:endParaRPr>
          </a:p>
          <a:p>
            <a:r>
              <a:rPr lang="en-US" sz="2800" dirty="0">
                <a:latin typeface="Constantia" panose="02030602050306030303" pitchFamily="18" charset="0"/>
              </a:rPr>
              <a:t>Position may never be outsourced.</a:t>
            </a:r>
          </a:p>
          <a:p>
            <a:r>
              <a:rPr lang="en-US" sz="2800" dirty="0">
                <a:latin typeface="Constantia" panose="02030602050306030303" pitchFamily="18" charset="0"/>
              </a:rPr>
              <a:t>Remote positions are available.</a:t>
            </a:r>
          </a:p>
          <a:p>
            <a:endParaRPr lang="en-US" dirty="0"/>
          </a:p>
          <a:p>
            <a:endParaRPr lang="en-US" dirty="0"/>
          </a:p>
          <a:p>
            <a:endParaRPr lang="en-US" dirty="0"/>
          </a:p>
        </p:txBody>
      </p:sp>
    </p:spTree>
    <p:extLst>
      <p:ext uri="{BB962C8B-B14F-4D97-AF65-F5344CB8AC3E}">
        <p14:creationId xmlns:p14="http://schemas.microsoft.com/office/powerpoint/2010/main" val="404336346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1E679-29CD-5F40-9077-EB9429DD42E4}"/>
              </a:ext>
            </a:extLst>
          </p:cNvPr>
          <p:cNvSpPr>
            <a:spLocks noGrp="1"/>
          </p:cNvSpPr>
          <p:nvPr>
            <p:ph type="title"/>
          </p:nvPr>
        </p:nvSpPr>
        <p:spPr/>
        <p:txBody>
          <a:bodyPr/>
          <a:lstStyle/>
          <a:p>
            <a:r>
              <a:rPr lang="en-US" dirty="0">
                <a:latin typeface="Constantia" panose="02030602050306030303" pitchFamily="18" charset="0"/>
              </a:rPr>
              <a:t>Why is this career interesting?</a:t>
            </a:r>
          </a:p>
        </p:txBody>
      </p:sp>
      <p:sp>
        <p:nvSpPr>
          <p:cNvPr id="3" name="Content Placeholder 2">
            <a:extLst>
              <a:ext uri="{FF2B5EF4-FFF2-40B4-BE49-F238E27FC236}">
                <a16:creationId xmlns:a16="http://schemas.microsoft.com/office/drawing/2014/main" id="{A9D50354-7909-6440-9469-3A6B313E2E24}"/>
              </a:ext>
            </a:extLst>
          </p:cNvPr>
          <p:cNvSpPr>
            <a:spLocks noGrp="1"/>
          </p:cNvSpPr>
          <p:nvPr>
            <p:ph idx="1"/>
          </p:nvPr>
        </p:nvSpPr>
        <p:spPr>
          <a:xfrm>
            <a:off x="1103313" y="2052918"/>
            <a:ext cx="4992688" cy="4195481"/>
          </a:xfrm>
        </p:spPr>
        <p:txBody>
          <a:bodyPr>
            <a:normAutofit/>
          </a:bodyPr>
          <a:lstStyle/>
          <a:p>
            <a:r>
              <a:rPr lang="en-US" sz="2800" dirty="0">
                <a:latin typeface="Constantia" panose="02030602050306030303" pitchFamily="18" charset="0"/>
              </a:rPr>
              <a:t>You’re essential for company</a:t>
            </a:r>
          </a:p>
          <a:p>
            <a:r>
              <a:rPr lang="en-US" sz="2800" dirty="0">
                <a:latin typeface="Constantia" panose="02030602050306030303" pitchFamily="18" charset="0"/>
              </a:rPr>
              <a:t>Every company needs one</a:t>
            </a:r>
          </a:p>
          <a:p>
            <a:r>
              <a:rPr lang="en-US" sz="2800" dirty="0">
                <a:latin typeface="Constantia" panose="02030602050306030303" pitchFamily="18" charset="0"/>
              </a:rPr>
              <a:t>Our website’s on a server</a:t>
            </a:r>
          </a:p>
          <a:p>
            <a:r>
              <a:rPr lang="en-US" sz="2800" dirty="0">
                <a:latin typeface="Constantia" panose="02030602050306030303" pitchFamily="18" charset="0"/>
              </a:rPr>
              <a:t>Easier than most CIS Jobs.</a:t>
            </a:r>
          </a:p>
        </p:txBody>
      </p:sp>
      <p:pic>
        <p:nvPicPr>
          <p:cNvPr id="5" name="Picture 4" descr="Illuminated server room panel">
            <a:extLst>
              <a:ext uri="{FF2B5EF4-FFF2-40B4-BE49-F238E27FC236}">
                <a16:creationId xmlns:a16="http://schemas.microsoft.com/office/drawing/2014/main" id="{46041F0F-9BF1-7220-B829-185AED39008F}"/>
              </a:ext>
            </a:extLst>
          </p:cNvPr>
          <p:cNvPicPr>
            <a:picLocks noChangeAspect="1"/>
          </p:cNvPicPr>
          <p:nvPr/>
        </p:nvPicPr>
        <p:blipFill>
          <a:blip r:embed="rId3"/>
          <a:stretch>
            <a:fillRect/>
          </a:stretch>
        </p:blipFill>
        <p:spPr>
          <a:xfrm>
            <a:off x="6216422" y="1853248"/>
            <a:ext cx="4872265" cy="324500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0729929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1E679-29CD-5F40-9077-EB9429DD42E4}"/>
              </a:ext>
            </a:extLst>
          </p:cNvPr>
          <p:cNvSpPr>
            <a:spLocks noGrp="1"/>
          </p:cNvSpPr>
          <p:nvPr>
            <p:ph type="title"/>
          </p:nvPr>
        </p:nvSpPr>
        <p:spPr/>
        <p:txBody>
          <a:bodyPr/>
          <a:lstStyle/>
          <a:p>
            <a:r>
              <a:rPr lang="en-US" dirty="0">
                <a:latin typeface="Constantia" panose="02030602050306030303" pitchFamily="18" charset="0"/>
              </a:rPr>
              <a:t>Bibliography</a:t>
            </a:r>
          </a:p>
        </p:txBody>
      </p:sp>
      <p:sp>
        <p:nvSpPr>
          <p:cNvPr id="3" name="Content Placeholder 2">
            <a:extLst>
              <a:ext uri="{FF2B5EF4-FFF2-40B4-BE49-F238E27FC236}">
                <a16:creationId xmlns:a16="http://schemas.microsoft.com/office/drawing/2014/main" id="{A9D50354-7909-6440-9469-3A6B313E2E24}"/>
              </a:ext>
            </a:extLst>
          </p:cNvPr>
          <p:cNvSpPr>
            <a:spLocks noGrp="1"/>
          </p:cNvSpPr>
          <p:nvPr>
            <p:ph idx="1"/>
          </p:nvPr>
        </p:nvSpPr>
        <p:spPr>
          <a:xfrm>
            <a:off x="746760" y="1285104"/>
            <a:ext cx="10515600" cy="5120178"/>
          </a:xfrm>
        </p:spPr>
        <p:txBody>
          <a:bodyPr>
            <a:noAutofit/>
          </a:bodyPr>
          <a:lstStyle/>
          <a:p>
            <a:r>
              <a:rPr lang="en-US" sz="1800" dirty="0">
                <a:latin typeface="Constantia" panose="02030602050306030303" pitchFamily="18" charset="0"/>
              </a:rPr>
              <a:t>“Entry Level Server Administrator Salary - Zip Recruiter.” </a:t>
            </a:r>
            <a:r>
              <a:rPr lang="en-US" sz="1800" i="1" dirty="0">
                <a:latin typeface="Constantia" panose="02030602050306030303" pitchFamily="18" charset="0"/>
              </a:rPr>
              <a:t>Entry-Level Server Administrator Salary</a:t>
            </a:r>
            <a:r>
              <a:rPr lang="en-US" sz="1800" dirty="0">
                <a:latin typeface="Constantia" panose="02030602050306030303" pitchFamily="18" charset="0"/>
              </a:rPr>
              <a:t>, Zip Recruiter, https://</a:t>
            </a:r>
            <a:r>
              <a:rPr lang="en-US" sz="1800" dirty="0" err="1">
                <a:latin typeface="Constantia" panose="02030602050306030303" pitchFamily="18" charset="0"/>
              </a:rPr>
              <a:t>www.ziprecruiter.com</a:t>
            </a:r>
            <a:r>
              <a:rPr lang="en-US" sz="1800" dirty="0">
                <a:latin typeface="Constantia" panose="02030602050306030303" pitchFamily="18" charset="0"/>
              </a:rPr>
              <a:t>/Salaries/Entry-Level-Server-Administrator-Salary. </a:t>
            </a:r>
          </a:p>
          <a:p>
            <a:r>
              <a:rPr lang="en-US" sz="1800" dirty="0" err="1">
                <a:latin typeface="Constantia" panose="02030602050306030303" pitchFamily="18" charset="0"/>
              </a:rPr>
              <a:t>Matzelle</a:t>
            </a:r>
            <a:r>
              <a:rPr lang="en-US" sz="1800" dirty="0">
                <a:latin typeface="Constantia" panose="02030602050306030303" pitchFamily="18" charset="0"/>
              </a:rPr>
              <a:t>, Emily. “Your next Move: Server Administrator.” </a:t>
            </a:r>
            <a:r>
              <a:rPr lang="en-US" sz="1800" i="1" dirty="0">
                <a:latin typeface="Constantia" panose="02030602050306030303" pitchFamily="18" charset="0"/>
              </a:rPr>
              <a:t>Server </a:t>
            </a:r>
            <a:r>
              <a:rPr lang="en-US" sz="1800" i="1" dirty="0" err="1">
                <a:latin typeface="Constantia" panose="02030602050306030303" pitchFamily="18" charset="0"/>
              </a:rPr>
              <a:t>Admministrator</a:t>
            </a:r>
            <a:r>
              <a:rPr lang="en-US" sz="1800" dirty="0">
                <a:latin typeface="Constantia" panose="02030602050306030303" pitchFamily="18" charset="0"/>
              </a:rPr>
              <a:t>, CompTIA, 4 May 2022, https://</a:t>
            </a:r>
            <a:r>
              <a:rPr lang="en-US" sz="1800" dirty="0" err="1">
                <a:latin typeface="Constantia" panose="02030602050306030303" pitchFamily="18" charset="0"/>
              </a:rPr>
              <a:t>www.comptia.org</a:t>
            </a:r>
            <a:r>
              <a:rPr lang="en-US" sz="1800" dirty="0">
                <a:latin typeface="Constantia" panose="02030602050306030303" pitchFamily="18" charset="0"/>
              </a:rPr>
              <a:t>/blog/your-next-move-server-administrator. </a:t>
            </a:r>
          </a:p>
          <a:p>
            <a:r>
              <a:rPr lang="en-US" sz="1800" dirty="0">
                <a:latin typeface="Constantia" panose="02030602050306030303" pitchFamily="18" charset="0"/>
              </a:rPr>
              <a:t>“Server Administrator Job Description and Salary.” </a:t>
            </a:r>
            <a:r>
              <a:rPr lang="en-US" sz="1800" i="1" dirty="0" err="1">
                <a:latin typeface="Constantia" panose="02030602050306030303" pitchFamily="18" charset="0"/>
              </a:rPr>
              <a:t>FieldEngineer</a:t>
            </a:r>
            <a:r>
              <a:rPr lang="en-US" sz="1800" dirty="0">
                <a:latin typeface="Constantia" panose="02030602050306030303" pitchFamily="18" charset="0"/>
              </a:rPr>
              <a:t>, https://</a:t>
            </a:r>
            <a:r>
              <a:rPr lang="en-US" sz="1800" dirty="0" err="1">
                <a:latin typeface="Constantia" panose="02030602050306030303" pitchFamily="18" charset="0"/>
              </a:rPr>
              <a:t>www.fieldengineer.com</a:t>
            </a:r>
            <a:r>
              <a:rPr lang="en-US" sz="1800" dirty="0">
                <a:latin typeface="Constantia" panose="02030602050306030303" pitchFamily="18" charset="0"/>
              </a:rPr>
              <a:t>/skills/server-administrator#:~:text=To%20become%20a%20Server%20Administrator,with%20databases%20and%20WANs%2FLANs. </a:t>
            </a:r>
          </a:p>
          <a:p>
            <a:r>
              <a:rPr lang="en-US" sz="1800" dirty="0">
                <a:latin typeface="Constantia" panose="02030602050306030303" pitchFamily="18" charset="0"/>
              </a:rPr>
              <a:t>“What Does a Server Administrator Do?” </a:t>
            </a:r>
            <a:r>
              <a:rPr lang="en-US" sz="1800" i="1" dirty="0">
                <a:latin typeface="Constantia" panose="02030602050306030303" pitchFamily="18" charset="0"/>
              </a:rPr>
              <a:t>Western Governors University</a:t>
            </a:r>
            <a:r>
              <a:rPr lang="en-US" sz="1800" dirty="0">
                <a:latin typeface="Constantia" panose="02030602050306030303" pitchFamily="18" charset="0"/>
              </a:rPr>
              <a:t>, 7 May 2021, https://</a:t>
            </a:r>
            <a:r>
              <a:rPr lang="en-US" sz="1800" dirty="0" err="1">
                <a:latin typeface="Constantia" panose="02030602050306030303" pitchFamily="18" charset="0"/>
              </a:rPr>
              <a:t>www.wgu.edu</a:t>
            </a:r>
            <a:r>
              <a:rPr lang="en-US" sz="1800" dirty="0">
                <a:latin typeface="Constantia" panose="02030602050306030303" pitchFamily="18" charset="0"/>
              </a:rPr>
              <a:t>/career-guide/information-technology/</a:t>
            </a:r>
            <a:r>
              <a:rPr lang="en-US" sz="1800" dirty="0" err="1">
                <a:latin typeface="Constantia" panose="02030602050306030303" pitchFamily="18" charset="0"/>
              </a:rPr>
              <a:t>server-administrator-career.html#close</a:t>
            </a:r>
            <a:r>
              <a:rPr lang="en-US" sz="1800" dirty="0">
                <a:latin typeface="Constantia" panose="02030602050306030303" pitchFamily="18" charset="0"/>
              </a:rPr>
              <a:t>. </a:t>
            </a:r>
          </a:p>
          <a:p>
            <a:r>
              <a:rPr lang="en-US" sz="1800" dirty="0">
                <a:latin typeface="Constantia" panose="02030602050306030303" pitchFamily="18" charset="0"/>
              </a:rPr>
              <a:t>“Windows Server Administrator .” </a:t>
            </a:r>
            <a:r>
              <a:rPr lang="en-US" sz="1800" i="1" dirty="0">
                <a:latin typeface="Constantia" panose="02030602050306030303" pitchFamily="18" charset="0"/>
              </a:rPr>
              <a:t>Windows Server Administrator Salary</a:t>
            </a:r>
            <a:r>
              <a:rPr lang="en-US" sz="1800" dirty="0">
                <a:latin typeface="Constantia" panose="02030602050306030303" pitchFamily="18" charset="0"/>
              </a:rPr>
              <a:t>, Indeed, https://</a:t>
            </a:r>
            <a:r>
              <a:rPr lang="en-US" sz="1800" dirty="0" err="1">
                <a:latin typeface="Constantia" panose="02030602050306030303" pitchFamily="18" charset="0"/>
              </a:rPr>
              <a:t>www.indeed.com</a:t>
            </a:r>
            <a:r>
              <a:rPr lang="en-US" sz="1800" dirty="0">
                <a:latin typeface="Constantia" panose="02030602050306030303" pitchFamily="18" charset="0"/>
              </a:rPr>
              <a:t>/career/windows-server-administrator/salaries. </a:t>
            </a:r>
          </a:p>
          <a:p>
            <a:r>
              <a:rPr lang="en-US" sz="1800" dirty="0">
                <a:latin typeface="Constantia" panose="02030602050306030303" pitchFamily="18" charset="0"/>
              </a:rPr>
              <a:t>Brooks, Ryan, and Ryan Brooks Product Evangelist at </a:t>
            </a:r>
            <a:r>
              <a:rPr lang="en-US" sz="1800" dirty="0" err="1">
                <a:latin typeface="Constantia" panose="02030602050306030303" pitchFamily="18" charset="0"/>
              </a:rPr>
              <a:t>Netwrix</a:t>
            </a:r>
            <a:r>
              <a:rPr lang="en-US" sz="1800" dirty="0">
                <a:latin typeface="Constantia" panose="02030602050306030303" pitchFamily="18" charset="0"/>
              </a:rPr>
              <a:t> Corporation. “System Administrator Salary: How Much Can You Earn?” </a:t>
            </a:r>
            <a:r>
              <a:rPr lang="en-US" sz="1800" i="1" dirty="0" err="1">
                <a:latin typeface="Constantia" panose="02030602050306030303" pitchFamily="18" charset="0"/>
              </a:rPr>
              <a:t>Netwrix</a:t>
            </a:r>
            <a:r>
              <a:rPr lang="en-US" sz="1800" i="1" dirty="0">
                <a:latin typeface="Constantia" panose="02030602050306030303" pitchFamily="18" charset="0"/>
              </a:rPr>
              <a:t> Blog</a:t>
            </a:r>
            <a:r>
              <a:rPr lang="en-US" sz="1800" dirty="0">
                <a:latin typeface="Constantia" panose="02030602050306030303" pitchFamily="18" charset="0"/>
              </a:rPr>
              <a:t>, https://</a:t>
            </a:r>
            <a:r>
              <a:rPr lang="en-US" sz="1800" dirty="0" err="1">
                <a:latin typeface="Constantia" panose="02030602050306030303" pitchFamily="18" charset="0"/>
              </a:rPr>
              <a:t>blog.netwrix.com</a:t>
            </a:r>
            <a:r>
              <a:rPr lang="en-US" sz="1800" dirty="0">
                <a:latin typeface="Constantia" panose="02030602050306030303" pitchFamily="18" charset="0"/>
              </a:rPr>
              <a:t>/2020/07/09/systems-administrator-salary/. </a:t>
            </a:r>
          </a:p>
          <a:p>
            <a:endParaRPr lang="en-US" sz="1600" dirty="0">
              <a:effectLst/>
              <a:latin typeface="Constantia" panose="02030602050306030303" pitchFamily="18" charset="0"/>
            </a:endParaRPr>
          </a:p>
        </p:txBody>
      </p:sp>
    </p:spTree>
    <p:extLst>
      <p:ext uri="{BB962C8B-B14F-4D97-AF65-F5344CB8AC3E}">
        <p14:creationId xmlns:p14="http://schemas.microsoft.com/office/powerpoint/2010/main" val="483388713"/>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{A1106DB8-1EFC-A14D-A147-047095E97BAC}tf10001062</Template>
  <TotalTime>5344</TotalTime>
  <Words>770</Words>
  <Application>Microsoft Macintosh PowerPoint</Application>
  <PresentationFormat>Widescreen</PresentationFormat>
  <Paragraphs>73</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Century Gothic</vt:lpstr>
      <vt:lpstr>Constantia</vt:lpstr>
      <vt:lpstr>Wingdings 3</vt:lpstr>
      <vt:lpstr>Ion</vt:lpstr>
      <vt:lpstr>Server Administrator</vt:lpstr>
      <vt:lpstr>Career Description</vt:lpstr>
      <vt:lpstr>Skills Required</vt:lpstr>
      <vt:lpstr>Education/Experience</vt:lpstr>
      <vt:lpstr>Salary (per year)</vt:lpstr>
      <vt:lpstr>Job Availability</vt:lpstr>
      <vt:lpstr>Why is this career interesting?</vt:lpstr>
      <vt:lpstr>Bibliography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Career Name</dc:title>
  <dc:creator>Santa Maria, Ramona</dc:creator>
  <cp:lastModifiedBy>Ahmed, Shadman F</cp:lastModifiedBy>
  <cp:revision>7</cp:revision>
  <cp:lastPrinted>2021-04-03T17:20:06Z</cp:lastPrinted>
  <dcterms:created xsi:type="dcterms:W3CDTF">2021-03-29T03:25:34Z</dcterms:created>
  <dcterms:modified xsi:type="dcterms:W3CDTF">2022-05-11T04:58:33Z</dcterms:modified>
</cp:coreProperties>
</file>

<file path=docProps/thumbnail.jpeg>
</file>